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65" r:id="rId4"/>
    <p:sldId id="273" r:id="rId5"/>
    <p:sldId id="261" r:id="rId6"/>
    <p:sldId id="262" r:id="rId7"/>
    <p:sldId id="263" r:id="rId8"/>
    <p:sldId id="270" r:id="rId9"/>
    <p:sldId id="271" r:id="rId10"/>
    <p:sldId id="274" r:id="rId11"/>
    <p:sldId id="275" r:id="rId12"/>
    <p:sldId id="286" r:id="rId13"/>
    <p:sldId id="287" r:id="rId14"/>
    <p:sldId id="288" r:id="rId16"/>
    <p:sldId id="289" r:id="rId17"/>
    <p:sldId id="316" r:id="rId18"/>
    <p:sldId id="290" r:id="rId19"/>
    <p:sldId id="327" r:id="rId20"/>
    <p:sldId id="318" r:id="rId21"/>
    <p:sldId id="324" r:id="rId22"/>
    <p:sldId id="322" r:id="rId23"/>
    <p:sldId id="291" r:id="rId24"/>
    <p:sldId id="292" r:id="rId25"/>
    <p:sldId id="293" r:id="rId26"/>
    <p:sldId id="320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30" r:id="rId40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F02A-B2F6-456D-B172-2F463F32CB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DA2C4-E26D-4C88-A33D-4BB2393C161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586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image41.wdp"/><Relationship Id="rId6" Type="http://schemas.openxmlformats.org/officeDocument/2006/relationships/image" Target="../media/image40.png"/><Relationship Id="rId5" Type="http://schemas.microsoft.com/office/2007/relationships/hdphoto" Target="../media/image39.wdp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Modeling adaptive evolution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PGLS + OU : Not a full OU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1442720"/>
            <a:ext cx="8907780" cy="52660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Statistically, much like PGLS + Lambda</a:t>
            </a:r>
            <a:endParaRPr lang="en-US" altLang="en-US"/>
          </a:p>
          <a:p>
            <a:pPr marL="0" indent="0">
              <a:buNone/>
            </a:pP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Appropriate only for “Allometric-type” relationships between predictor and response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	OU model in variance, but not in mean 	(instantaneous adaptation)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Phylogenetic half-life with no predictors 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phylogenetic signal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..................................... with predictors =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			measure of REMAINING 					phylogenetic signal in residuals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" y="-24130"/>
            <a:ext cx="8844915" cy="3347085"/>
          </a:xfrm>
        </p:spPr>
        <p:txBody>
          <a:bodyPr/>
          <a:p>
            <a:r>
              <a:rPr lang="" altLang="en-US"/>
              <a:t>Modeling adaptive shifts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0987" y="-941215"/>
            <a:ext cx="6302027" cy="10210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1622502" y="650153"/>
            <a:ext cx="107344" cy="5750647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24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FF000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1</a:t>
            </a:r>
            <a:endParaRPr lang="en-US" sz="4000" baseline="-25000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105174" y="650153"/>
            <a:ext cx="53672" cy="3514033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53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0070C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2</a:t>
            </a:r>
            <a:endParaRPr lang="en-US" sz="4000" baseline="-25000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7695974" y="650153"/>
            <a:ext cx="53672" cy="5064847"/>
          </a:xfrm>
          <a:prstGeom prst="line">
            <a:avLst/>
          </a:prstGeom>
          <a:ln w="635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438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92D05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92D050"/>
                </a:solidFill>
                <a:latin typeface="Aharoni" pitchFamily="2" charset="-79"/>
                <a:cs typeface="Aharoni" pitchFamily="2" charset="-79"/>
              </a:rPr>
              <a:t>3</a:t>
            </a:r>
            <a:endParaRPr lang="en-US" sz="4000" baseline="-25000" dirty="0" smtClean="0">
              <a:solidFill>
                <a:srgbClr val="92D05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sp>
        <p:nvSpPr>
          <p:cNvPr id="18" name="Title 2"/>
          <p:cNvSpPr txBox="1"/>
          <p:nvPr/>
        </p:nvSpPr>
        <p:spPr>
          <a:xfrm>
            <a:off x="4419600" y="5943600"/>
            <a:ext cx="493122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Ornstein-</a:t>
            </a:r>
            <a:r>
              <a:rPr lang="en-US" sz="3600" b="1" dirty="0" err="1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Uhlenbeck</a:t>
            </a:r>
            <a:endParaRPr lang="en-US" sz="3200" b="1" dirty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304800"/>
            <a:ext cx="8229600" cy="2590800"/>
            <a:chOff x="-609600" y="0"/>
            <a:chExt cx="8229600" cy="2590800"/>
          </a:xfrm>
        </p:grpSpPr>
        <p:sp>
          <p:nvSpPr>
            <p:cNvPr id="12" name="Title 2"/>
            <p:cNvSpPr txBox="1"/>
            <p:nvPr/>
          </p:nvSpPr>
          <p:spPr>
            <a:xfrm>
              <a:off x="-609600" y="0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 baseline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sto MT" pitchFamily="18" charset="0"/>
                  <a:ea typeface="+mj-ea"/>
                  <a:cs typeface="+mj-cs"/>
                </a:defRPr>
              </a:lvl1pPr>
            </a:lstStyle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Compare models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(e.g. by AIC)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3505200" y="1143000"/>
              <a:ext cx="2057400" cy="1333500"/>
            </a:xfrm>
            <a:prstGeom prst="straightConnector1">
              <a:avLst/>
            </a:prstGeom>
            <a:ln w="76200" cap="flat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2"/>
            </p:cNvCxnSpPr>
            <p:nvPr/>
          </p:nvCxnSpPr>
          <p:spPr>
            <a:xfrm flipH="1">
              <a:off x="1447800" y="1143000"/>
              <a:ext cx="2057400" cy="13335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505199" y="1143000"/>
              <a:ext cx="0" cy="14478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>
            <a:off x="4648200" y="1524000"/>
            <a:ext cx="2057400" cy="1333500"/>
          </a:xfrm>
          <a:prstGeom prst="straightConnector1">
            <a:avLst/>
          </a:prstGeom>
          <a:ln w="762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/>
          <p:cNvSpPr txBox="1"/>
          <p:nvPr/>
        </p:nvSpPr>
        <p:spPr>
          <a:xfrm>
            <a:off x="6858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Best Model</a:t>
            </a:r>
            <a:endParaRPr lang="en-US" sz="4000" b="1" dirty="0" smtClean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00965" y="335915"/>
            <a:ext cx="8786495" cy="6571615"/>
            <a:chOff x="1890" y="1530"/>
            <a:chExt cx="10710" cy="80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70" y="990"/>
              <a:ext cx="6840" cy="1026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-5400000">
              <a:off x="3870" y="990"/>
              <a:ext cx="6840" cy="102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-5400000">
              <a:off x="3870" y="990"/>
              <a:ext cx="6840" cy="102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4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0" y="1530"/>
              <a:ext cx="1170" cy="11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" y="1530"/>
              <a:ext cx="1170" cy="11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6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0" y="1530"/>
              <a:ext cx="1170" cy="11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7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0" y="1605"/>
              <a:ext cx="1095" cy="10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8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0" y="1620"/>
              <a:ext cx="1095" cy="10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69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0" y="1620"/>
              <a:ext cx="1095" cy="10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6570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" y="1530"/>
              <a:ext cx="1170" cy="11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" y="2080"/>
              <a:ext cx="576" cy="3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" y="1980"/>
              <a:ext cx="864" cy="5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" y="1710"/>
              <a:ext cx="492" cy="29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" y="1601"/>
              <a:ext cx="746" cy="45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" y="1800"/>
              <a:ext cx="450" cy="27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7" y="1712"/>
              <a:ext cx="293" cy="17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" y="1692"/>
              <a:ext cx="270" cy="16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65" y="340360"/>
            <a:ext cx="8800465" cy="1325880"/>
          </a:xfrm>
        </p:spPr>
        <p:txBody>
          <a:bodyPr>
            <a:noAutofit/>
          </a:bodyPr>
          <a:p>
            <a:r>
              <a:rPr lang="en-US" altLang="en-US" sz="3600"/>
              <a:t>Like phylogenetic models, lots of PCMs devoted to </a:t>
            </a:r>
            <a:r>
              <a:rPr lang="en-US" altLang="en-US" sz="3600" i="1"/>
              <a:t>heterogeneity in the tempo &amp; mode of evolution</a:t>
            </a:r>
            <a:endParaRPr lang="en-US" altLang="en-US" sz="3600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85950"/>
            <a:ext cx="9453245" cy="49015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 sz="3200"/>
              <a:t>Continuous traits:</a:t>
            </a:r>
            <a:endParaRPr lang="en-US" altLang="en-US" sz="3200"/>
          </a:p>
          <a:p>
            <a:pPr marL="0" indent="0">
              <a:buNone/>
            </a:pPr>
            <a:r>
              <a:rPr lang="en-US" altLang="en-US" sz="3200"/>
              <a:t>	BM (bayestraits, Auteur, BAMM, OUwie)</a:t>
            </a:r>
            <a:endParaRPr lang="en-US" altLang="en-US" sz="3200"/>
          </a:p>
          <a:p>
            <a:pPr marL="0" indent="0">
              <a:buNone/>
            </a:pPr>
            <a:r>
              <a:rPr lang="en-US" altLang="en-US" sz="3200"/>
              <a:t>	OU (bayou, l1ou, PhylogeneticEM)</a:t>
            </a:r>
            <a:br>
              <a:rPr lang="en-US" altLang="en-US" sz="3200"/>
            </a:br>
            <a:endParaRPr lang="en-US" altLang="en-US" sz="3200"/>
          </a:p>
          <a:p>
            <a:pPr marL="0" indent="0">
              <a:buNone/>
            </a:pPr>
            <a:r>
              <a:rPr lang="en-US" altLang="en-US" sz="3200"/>
              <a:t>Discrete traits</a:t>
            </a:r>
            <a:endParaRPr lang="en-US" altLang="en-US" sz="3200"/>
          </a:p>
          <a:p>
            <a:pPr marL="0" indent="0">
              <a:buNone/>
            </a:pPr>
            <a:r>
              <a:rPr lang="en-US" altLang="en-US" sz="3200"/>
              <a:t>	Hidden State Models (corHMM)</a:t>
            </a:r>
            <a:br>
              <a:rPr lang="en-US" altLang="en-US" sz="3200"/>
            </a:br>
            <a:endParaRPr lang="en-US" altLang="en-US" sz="3200"/>
          </a:p>
          <a:p>
            <a:pPr marL="0" indent="0">
              <a:buNone/>
            </a:pPr>
            <a:r>
              <a:rPr lang="en-US" altLang="en-US" sz="3200"/>
              <a:t>Diversification Models (BAMM, HiSSE, FiSSE)</a:t>
            </a:r>
            <a:endParaRPr lang="en-US" altLang="en-US" sz="3200"/>
          </a:p>
          <a:p>
            <a:pPr marL="0" indent="0">
              <a:buNone/>
            </a:pPr>
            <a:endParaRPr lang="en-US" altLang="en-US" sz="3200"/>
          </a:p>
          <a:p>
            <a:pPr marL="0" indent="0">
              <a:buNone/>
            </a:pPr>
            <a:endParaRPr lang="en-US" altLang="en-US"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055"/>
            <a:ext cx="7886700" cy="1325563"/>
          </a:xfrm>
        </p:spPr>
        <p:txBody>
          <a:bodyPr>
            <a:normAutofit fontScale="90000"/>
          </a:bodyPr>
          <a:p>
            <a:r>
              <a:rPr lang="" altLang="en-US"/>
              <a:t>You can change any parameter of the model (or the model itself) at the shift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346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>
                <a:cs typeface="Ubuntu" panose="020B0604030602030204" charset="0"/>
              </a:rPr>
              <a:t>Brownian Motion - σ</a:t>
            </a:r>
            <a:r>
              <a:rPr lang="" altLang="en-US" baseline="30000">
                <a:cs typeface="Ubuntu" panose="020B0604030602030204" charset="0"/>
              </a:rPr>
              <a:t>2</a:t>
            </a:r>
            <a:endParaRPr lang="" altLang="en-US" baseline="30000">
              <a:cs typeface="Ubuntu" panose="020B0604030602030204" charset="0"/>
            </a:endParaRPr>
          </a:p>
          <a:p>
            <a:pPr marL="0" indent="0">
              <a:buNone/>
            </a:pPr>
            <a:r>
              <a:rPr lang="en-US" altLang="en-US">
                <a:cs typeface="Ubuntu" panose="020B0604030602030204" charset="0"/>
                <a:sym typeface="+mn-ea"/>
              </a:rPr>
              <a:t>Brownian Motion w/trend - σ</a:t>
            </a:r>
            <a:r>
              <a:rPr lang="en-US" altLang="en-US" baseline="30000">
                <a:cs typeface="Ubuntu" panose="020B0604030602030204" charset="0"/>
                <a:sym typeface="+mn-ea"/>
              </a:rPr>
              <a:t>2</a:t>
            </a:r>
            <a:r>
              <a:rPr lang="" altLang="en-US">
                <a:cs typeface="Ubuntu" panose="020B0604030602030204" charset="0"/>
                <a:sym typeface="+mn-ea"/>
              </a:rPr>
              <a:t>, μ</a:t>
            </a:r>
            <a:endParaRPr lang="" altLang="en-US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cs typeface="Ubuntu" panose="020B0604030602030204" charset="0"/>
              </a:rPr>
              <a:t>OU - θ, σ</a:t>
            </a:r>
            <a:r>
              <a:rPr lang="" altLang="en-US" baseline="30000">
                <a:cs typeface="Ubuntu" panose="020B0604030602030204" charset="0"/>
              </a:rPr>
              <a:t>2</a:t>
            </a:r>
            <a:r>
              <a:rPr lang="" altLang="en-US">
                <a:cs typeface="Ubuntu" panose="020B0604030602030204" charset="0"/>
              </a:rPr>
              <a:t>, α</a:t>
            </a:r>
            <a:endParaRPr lang="" altLang="en-US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cs typeface="Ubuntu" panose="020B0604030602030204" charset="0"/>
              </a:rPr>
              <a:t>EB - </a:t>
            </a:r>
            <a:r>
              <a:rPr lang="en-US" altLang="en-US">
                <a:cs typeface="Ubuntu" panose="020B0604030602030204" charset="0"/>
                <a:sym typeface="+mn-ea"/>
              </a:rPr>
              <a:t>σ</a:t>
            </a:r>
            <a:r>
              <a:rPr lang="en-US" altLang="en-US" baseline="30000">
                <a:cs typeface="Ubuntu" panose="020B0604030602030204" charset="0"/>
                <a:sym typeface="+mn-ea"/>
              </a:rPr>
              <a:t>2</a:t>
            </a:r>
            <a:r>
              <a:rPr lang="" altLang="en-US">
                <a:cs typeface="Ubuntu" panose="020B0604030602030204" charset="0"/>
                <a:sym typeface="+mn-ea"/>
              </a:rPr>
              <a:t>, b</a:t>
            </a:r>
            <a:endParaRPr lang="" altLang="en-US">
              <a:cs typeface="Ubuntu" panose="020B0604030602030204" charset="0"/>
            </a:endParaRPr>
          </a:p>
          <a:p>
            <a:pPr marL="0" indent="0">
              <a:buNone/>
            </a:pPr>
            <a:br>
              <a:rPr lang="" altLang="en-US">
                <a:cs typeface="Ubuntu" panose="020B0604030602030204" charset="0"/>
              </a:rPr>
            </a:br>
            <a:r>
              <a:rPr lang="" altLang="en-US" sz="2400">
                <a:cs typeface="Ubuntu" panose="020B0604030602030204" charset="0"/>
              </a:rPr>
              <a:t>Example questions: </a:t>
            </a:r>
            <a:endParaRPr lang="" altLang="en-US" sz="2400">
              <a:cs typeface="Ubuntu" panose="020B0604030602030204" charset="0"/>
            </a:endParaRPr>
          </a:p>
          <a:p>
            <a:pPr marL="0" indent="0">
              <a:buNone/>
            </a:pPr>
            <a:br>
              <a:rPr lang="" altLang="en-US" sz="2400">
                <a:cs typeface="Ubuntu" panose="020B0604030602030204" charset="0"/>
              </a:rPr>
            </a:br>
            <a:r>
              <a:rPr lang="" altLang="en-US" sz="2000">
                <a:cs typeface="Ubuntu" panose="020B0604030602030204" charset="0"/>
              </a:rPr>
              <a:t>Does the rate of evolution change with habitat? </a:t>
            </a:r>
            <a:endParaRPr lang="" altLang="en-US" sz="2000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 sz="2000">
                <a:cs typeface="Ubuntu" panose="020B0604030602030204" charset="0"/>
              </a:rPr>
              <a:t>Does niche space expand on islands? </a:t>
            </a:r>
            <a:endParaRPr lang="" altLang="en-US" sz="2000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 sz="2000">
                <a:cs typeface="Ubuntu" panose="020B0604030602030204" charset="0"/>
              </a:rPr>
              <a:t>Do ectotherms have more constrained trait evolution than endotherms? </a:t>
            </a:r>
            <a:endParaRPr lang="" altLang="en-US" sz="2000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 sz="2000">
                <a:cs typeface="Ubuntu" panose="020B0604030602030204" charset="0"/>
              </a:rPr>
              <a:t>Is gene expression more constant early or late in cancer progression? </a:t>
            </a:r>
            <a:endParaRPr lang="" altLang="en-US" sz="2000"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 sz="2000">
                <a:cs typeface="Ubuntu" panose="020B0604030602030204" charset="0"/>
              </a:rPr>
              <a:t>Are Anolis lizard ecomorphs convergent?</a:t>
            </a:r>
            <a:endParaRPr lang="" altLang="en-US">
              <a:cs typeface="Ubuntu" panose="020B0604030602030204" charset="0"/>
            </a:endParaRPr>
          </a:p>
          <a:p>
            <a:pPr marL="0" indent="0">
              <a:buNone/>
            </a:pPr>
            <a:endParaRPr lang="" altLang="en-US">
              <a:cs typeface="Ubuntu" panose="020B0604030602030204" charset="0"/>
            </a:endParaRPr>
          </a:p>
          <a:p>
            <a:pPr marL="0" indent="0">
              <a:buNone/>
            </a:pPr>
            <a:endParaRPr lang="" altLang="en-US"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170" y="85090"/>
            <a:ext cx="4823460" cy="6066155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848995" y="60718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/>
              <a:t>Travis </a:t>
            </a:r>
            <a:r>
              <a:rPr lang="en-US" sz="2400" b="1" dirty="0" err="1" smtClean="0"/>
              <a:t>Hagey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95" y="5050155"/>
            <a:ext cx="1690370" cy="126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0" y="142875"/>
            <a:ext cx="2854960" cy="3806825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-255270" y="5955030"/>
            <a:ext cx="6878955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solidFill>
                  <a:schemeClr val="tx1"/>
                </a:solidFill>
                <a:latin typeface="Ubuntu" panose="020B0604030602030204" charset="0"/>
                <a:cs typeface="Ubuntu" panose="020B0604030602030204" charset="0"/>
              </a:rPr>
              <a:t>Do convergent pad-bearing lizards have similar evolutionary dynamics </a:t>
            </a:r>
            <a:r>
              <a:rPr lang="" altLang="en-US" sz="2000" dirty="0">
                <a:solidFill>
                  <a:schemeClr val="tx1"/>
                </a:solidFill>
                <a:latin typeface="Ubuntu" panose="020B0604030602030204" charset="0"/>
                <a:cs typeface="Ubuntu" panose="020B0604030602030204" charset="0"/>
              </a:rPr>
              <a:t>in functional performance?</a:t>
            </a:r>
            <a:endParaRPr lang="en-US" altLang="en-US" sz="2000" dirty="0">
              <a:solidFill>
                <a:schemeClr val="tx1"/>
              </a:solidFill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AC/DC model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/>
              <a:t>BM, but with a declining rate parameter: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If b is negative, declining rates (i.e. Early burst)</a:t>
            </a:r>
            <a:endParaRPr lang="en-US" altLang="en-US"/>
          </a:p>
          <a:p>
            <a:pPr marL="0" indent="0">
              <a:buNone/>
            </a:pPr>
            <a:br>
              <a:rPr lang="en-US" altLang="en-US"/>
            </a:br>
            <a:r>
              <a:rPr lang="en-US" altLang="en-US"/>
              <a:t>If b is positive, increasing rates (late bursts, not identifiable from OU in ultrametric trees)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54000"/>
          </a:blip>
          <a:stretch>
            <a:fillRect/>
          </a:stretch>
        </p:blipFill>
        <p:spPr>
          <a:xfrm>
            <a:off x="2882900" y="2796540"/>
            <a:ext cx="3460750" cy="10807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5" y="539115"/>
            <a:ext cx="6400800" cy="6400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16636" y="3782060"/>
            <a:ext cx="426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algn="r"/>
            <a:r>
              <a:rPr lang="en-US" sz="2800" dirty="0" smtClean="0">
                <a:solidFill>
                  <a:schemeClr val="accent5"/>
                </a:solidFill>
                <a:latin typeface="Calisto MT" pitchFamily="18" charset="0"/>
              </a:rPr>
              <a:t>Geckos:		</a:t>
            </a:r>
            <a:endParaRPr lang="en-US" sz="2800" dirty="0" smtClean="0">
              <a:solidFill>
                <a:schemeClr val="accent5"/>
              </a:solidFill>
              <a:latin typeface="Calisto MT" pitchFamily="18" charset="0"/>
            </a:endParaRPr>
          </a:p>
          <a:p>
            <a:pPr marL="91440" lvl="1" algn="r"/>
            <a:r>
              <a:rPr lang="en-US" sz="2800" dirty="0" smtClean="0">
                <a:solidFill>
                  <a:schemeClr val="accent5"/>
                </a:solidFill>
                <a:latin typeface="Calisto MT" pitchFamily="18" charset="0"/>
              </a:rPr>
              <a:t>OU/BM w trend</a:t>
            </a:r>
            <a:endParaRPr lang="en-US" sz="2800" dirty="0" smtClean="0">
              <a:solidFill>
                <a:schemeClr val="accent5"/>
              </a:solidFill>
              <a:latin typeface="Calisto MT" pitchFamily="18" charset="0"/>
            </a:endParaRPr>
          </a:p>
          <a:p>
            <a:pPr marL="91440" lvl="1" algn="r"/>
            <a:r>
              <a:rPr lang="en-US" sz="2800" dirty="0" smtClean="0">
                <a:solidFill>
                  <a:schemeClr val="accent5"/>
                </a:solidFill>
                <a:latin typeface="Calisto MT" pitchFamily="18" charset="0"/>
              </a:rPr>
              <a:t>Unconstrained</a:t>
            </a:r>
            <a:endParaRPr lang="en-US" sz="2800" dirty="0" smtClean="0">
              <a:solidFill>
                <a:schemeClr val="accent5"/>
              </a:solidFill>
              <a:latin typeface="Calisto MT" pitchFamily="18" charset="0"/>
            </a:endParaRPr>
          </a:p>
          <a:p>
            <a:pPr marL="91440" lvl="1" algn="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sto MT" pitchFamily="18" charset="0"/>
              </a:rPr>
              <a:t>Anoles:		 </a:t>
            </a:r>
            <a:endParaRPr lang="en-US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Calisto MT" pitchFamily="18" charset="0"/>
            </a:endParaRPr>
          </a:p>
          <a:p>
            <a:pPr marL="91440" lvl="1" algn="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sto MT" pitchFamily="18" charset="0"/>
              </a:rPr>
              <a:t>Strongly OU</a:t>
            </a:r>
            <a:endParaRPr lang="en-US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Calisto MT" pitchFamily="18" charset="0"/>
            </a:endParaRPr>
          </a:p>
          <a:p>
            <a:pPr marL="91440" lvl="1" algn="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sto MT" pitchFamily="18" charset="0"/>
              </a:rPr>
              <a:t>Very constrained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25845" y="2667000"/>
            <a:ext cx="2757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" altLang="en-US">
                <a:solidFill>
                  <a:schemeClr val="bg1"/>
                </a:solidFill>
              </a:rPr>
              <a:t>Hagey et al. 2017, Evolution</a:t>
            </a:r>
            <a:endParaRPr lang="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741715" y="-304799"/>
            <a:ext cx="5791200" cy="868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57600"/>
            <a:ext cx="4124435" cy="2210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62600" y="6400800"/>
            <a:ext cx="3646311" cy="392866"/>
          </a:xfrm>
        </p:spPr>
        <p:txBody>
          <a:bodyPr>
            <a:normAutofit fontScale="90000"/>
          </a:bodyPr>
          <a:lstStyle/>
          <a:p>
            <a:r>
              <a:rPr lang="en-US" sz="2700" b="1" dirty="0" err="1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Uyeda</a:t>
            </a:r>
            <a:r>
              <a:rPr lang="en-US" sz="2700" b="1" dirty="0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 &amp; Harmon 2014</a:t>
            </a:r>
            <a:endParaRPr lang="en-US" sz="2700" b="1" dirty="0">
              <a:solidFill>
                <a:schemeClr val="bg1">
                  <a:lumMod val="85000"/>
                </a:schemeClr>
              </a:solidFill>
              <a:latin typeface="Minion Pro C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/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91C7A9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Turtles and Tortoises </a:t>
            </a:r>
            <a:endParaRPr lang="en-US" sz="5400" dirty="0" smtClean="0">
              <a:solidFill>
                <a:srgbClr val="91C7A9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  <a:p>
            <a:r>
              <a:rPr lang="en-US" sz="3200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(Jaffe  et al. 2011)</a:t>
            </a:r>
            <a:endParaRPr lang="en-US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68387" y="1246414"/>
            <a:ext cx="3429000" cy="77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90577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Marine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2" y="1830597"/>
            <a:ext cx="1556657" cy="103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704" y="1908936"/>
            <a:ext cx="2066096" cy="75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9400" y="2895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Freshwater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35" y="1981201"/>
            <a:ext cx="1361165" cy="72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05400" y="29057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Terrestrial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9553"/>
            <a:ext cx="1703383" cy="90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39000" y="28956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Island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8730" y="-870858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01" y="-867439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514600" y="3001193"/>
            <a:ext cx="1905000" cy="762000"/>
          </a:xfrm>
          <a:prstGeom prst="straightConnector1">
            <a:avLst/>
          </a:prstGeom>
          <a:ln w="127000">
            <a:solidFill>
              <a:schemeClr val="bg1">
                <a:lumMod val="85000"/>
              </a:schemeClr>
            </a:solidFill>
            <a:tailEnd type="triangle"/>
          </a:ln>
          <a:effectLst>
            <a:outerShdw dist="12700" dir="9000000" sx="105000" sy="105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7286" y="2188028"/>
            <a:ext cx="685800" cy="0"/>
          </a:xfrm>
          <a:prstGeom prst="line">
            <a:avLst/>
          </a:prstGeom>
          <a:ln w="41275">
            <a:solidFill>
              <a:srgbClr val="329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86000" y="4724400"/>
                <a:ext cx="4953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bayou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   8 – 167 cm  </a:t>
                </a:r>
                <a:endParaRPr lang="en-US" sz="2000" b="1" dirty="0" smtClean="0">
                  <a:solidFill>
                    <a:srgbClr val="91C7A9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724400"/>
                <a:ext cx="4953000" cy="398780"/>
              </a:xfrm>
              <a:prstGeom prst="rect">
                <a:avLst/>
              </a:prstGeom>
              <a:blipFill rotWithShape="1">
                <a:blip r:embed="rId3"/>
                <a:stretch>
                  <a:fillRect t="-3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286000" y="5206425"/>
                <a:ext cx="67818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surface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2.9x10</a:t>
                </a:r>
                <a:r>
                  <a:rPr lang="en-US" sz="20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-170</a:t>
                </a:r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fm– 1.96x10</a:t>
                </a:r>
                <a:r>
                  <a:rPr lang="en-US" sz="20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44</a:t>
                </a:r>
                <a:r>
                  <a:rPr lang="en-US" sz="20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 km  </a:t>
                </a:r>
                <a:endParaRPr lang="en-US" sz="2000" b="1" dirty="0" smtClean="0">
                  <a:solidFill>
                    <a:srgbClr val="91C7A9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206425"/>
                <a:ext cx="6781800" cy="398780"/>
              </a:xfrm>
              <a:prstGeom prst="rect">
                <a:avLst/>
              </a:prstGeom>
              <a:blipFill rotWithShape="1">
                <a:blip r:embed="rId4"/>
                <a:stretch>
                  <a:fillRect t="-16098" b="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51214" y="152400"/>
            <a:ext cx="439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</a:t>
            </a:r>
            <a:r>
              <a:rPr lang="en-US" sz="2400" b="1" dirty="0" err="1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Uyeda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 and Harmon, 2014)</a:t>
            </a:r>
            <a:endParaRPr lang="en-US" sz="3600" b="1" i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755453" y="3365892"/>
            <a:ext cx="2653352" cy="693382"/>
            <a:chOff x="5652448" y="2209800"/>
            <a:chExt cx="2653352" cy="693382"/>
          </a:xfrm>
        </p:grpSpPr>
        <p:sp>
          <p:nvSpPr>
            <p:cNvPr id="42" name="Rectangle 41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6000" y="2465696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Habitat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5" y="8267"/>
            <a:ext cx="1690676" cy="906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0750" y="691515"/>
            <a:ext cx="3906520" cy="6147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" y="691515"/>
            <a:ext cx="4678045" cy="57613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99025" y="6153785"/>
            <a:ext cx="1776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Evans, 2017 </a:t>
            </a:r>
            <a:r>
              <a:rPr lang="" altLang="en-US"/>
              <a:t>using l1ou</a:t>
            </a:r>
            <a:endParaRPr lang="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Shifts in Fossil Data: Unique Opportunities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2420" y="156845"/>
            <a:ext cx="5154930" cy="6598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0" y="-6985"/>
            <a:ext cx="2954655" cy="652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" y="2593975"/>
            <a:ext cx="4011295" cy="42716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12700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McIver et al. 2017, PNAS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35" y="1566545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halflife = </a:t>
            </a:r>
            <a:endParaRPr lang="en-US" altLang="en-US"/>
          </a:p>
          <a:p>
            <a:r>
              <a:rPr lang="en-US" altLang="en-US"/>
              <a:t>5.79 my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" y="125095"/>
            <a:ext cx="4848225" cy="1325880"/>
          </a:xfrm>
        </p:spPr>
        <p:txBody>
          <a:bodyPr/>
          <a:p>
            <a:r>
              <a:rPr lang="en-US" altLang="en-US" sz="2800"/>
              <a:t>Hunt, Bell &amp; Travis 2007</a:t>
            </a:r>
            <a:endParaRPr lang="en-US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415" y="-8255"/>
            <a:ext cx="57264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4424045"/>
            <a:ext cx="7201535" cy="228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167765"/>
            <a:ext cx="2835275" cy="2126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" y="1543050"/>
            <a:ext cx="2205355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55" y="2904490"/>
            <a:ext cx="8848090" cy="1325880"/>
          </a:xfrm>
        </p:spPr>
        <p:txBody>
          <a:bodyPr>
            <a:noAutofit/>
          </a:bodyPr>
          <a:p>
            <a:r>
              <a:rPr lang="en-US" altLang="en-US" sz="3200"/>
              <a:t>Strength of OU models: It looks like evolution! Parameters (could potentially) have biological meaning!</a:t>
            </a:r>
            <a:br>
              <a:rPr lang="en-US" altLang="en-US" sz="3200"/>
            </a:br>
            <a:br>
              <a:rPr lang="en-US" altLang="en-US" sz="3200"/>
            </a:br>
            <a:br>
              <a:rPr lang="en-US" altLang="en-US" sz="3200"/>
            </a:br>
            <a:r>
              <a:rPr lang="en-US" altLang="en-US" sz="3200"/>
              <a:t>Weaknesses: Statistical “bad dog”. Without constraints, can behave </a:t>
            </a:r>
            <a:r>
              <a:rPr lang="" altLang="en-US" sz="3200"/>
              <a:t>poorly</a:t>
            </a:r>
            <a:r>
              <a:rPr lang="en-US" altLang="en-US" sz="3200"/>
              <a:t>.</a:t>
            </a:r>
            <a:br>
              <a:rPr lang="en-US" altLang="en-US" sz="3200"/>
            </a:br>
            <a:br>
              <a:rPr lang="en-US" altLang="en-US" sz="3200"/>
            </a:br>
            <a:endParaRPr lang="en-US" alt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19375"/>
            <a:ext cx="7886700" cy="1325563"/>
          </a:xfrm>
        </p:spPr>
        <p:txBody>
          <a:bodyPr>
            <a:normAutofit fontScale="90000"/>
          </a:bodyPr>
          <a:p>
            <a:pPr algn="ctr"/>
            <a:r>
              <a:rPr lang="en-US" altLang="en-US"/>
              <a:t>But what if the optimum doesn't have discrete shifts?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What if it moves continuously?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2498090"/>
            <a:ext cx="8395970" cy="38373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SLOUCH </a:t>
            </a:r>
            <a:br>
              <a:rPr lang="en-US" altLang="en-US"/>
            </a:br>
            <a:r>
              <a:rPr lang="en-US" altLang="en-US"/>
              <a:t>(Hansen, Pienaar &amp; Orzack 2008)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85340"/>
            <a:ext cx="7886700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7255" y="3124200"/>
            <a:ext cx="6868160" cy="366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"/>
            <a:ext cx="7045325" cy="31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3058160"/>
            <a:ext cx="196151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 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405" y="125730"/>
          <a:ext cx="890397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/>
                <a:gridCol w="1229344"/>
                <a:gridCol w="854710"/>
                <a:gridCol w="1121410"/>
                <a:gridCol w="913765"/>
                <a:gridCol w="885476"/>
                <a:gridCol w="1474990"/>
                <a:gridCol w="10507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Method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Shift mapping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 </a:t>
                      </a:r>
                      <a:r>
                        <a:rPr lang="en-US" alt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altLang="en-US" sz="1200">
                          <a:latin typeface="Ubuntu" panose="020B0604030602030204" charset="0"/>
                          <a:ea typeface="Ubuntu" panose="020B0604030602030204" charset="0"/>
                          <a:cs typeface="Arial" panose="020B0604020202020204" pitchFamily="34" charset="0"/>
                        </a:rPr>
                        <a:t>σ </a:t>
                      </a:r>
                      <a:endParaRPr lang="en-US" altLang="en-US" sz="1200">
                        <a:latin typeface="Ubuntu" panose="020B0604030602030204" charset="0"/>
                        <a:ea typeface="Ubuntu" panose="020B060403060203020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Multivariate?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Optimum change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Inference approach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Predictors?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Convergent regimes?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OUCH (Butler &amp; King 2004)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User hypotheses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 regimes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Ouwie (Bealieu et al. 2012) 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User hypotheses/ simmap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Regime-specific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 regimes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mvMORPH (Clavel 2015)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User hypotheses/ simmap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 regimes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SLOUCH (Hansen et al. 2008)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None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Brownian Motion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Continuously-evolving predictors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N/A</a:t>
                      </a:r>
                      <a:endParaRPr lang="en-US" altLang="en-US" sz="1200"/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mvSLOUCH (Bartoszek et al. 2012)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None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Brownian Motion/OU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Continuously co-evolving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N/A</a:t>
                      </a:r>
                      <a:endParaRPr lang="en-US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SURFACE (Ingram &amp; Mahler 2013)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Data driven (Stepwise AIC)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Pseudo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l1ou (Khabbazian  et al. 2016)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Data driven (Lasso)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PhylogeneticEM (Bastide et al. 2018)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Data driven (Expectation maximization)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Maximum Likelihood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Yes</a:t>
                      </a:r>
                      <a:endParaRPr lang="en-US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Bayou (Uyeda &amp; Harmon 2014)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Data driven (RJMCMC)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Global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Discrete + 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Bayesian 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Regression framework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200"/>
                        <a:t>Not with RJMCMC</a:t>
                      </a:r>
                      <a:endParaRPr lang="en-US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Overwhelmed? Take-home: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510665"/>
            <a:ext cx="7886700" cy="51682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/>
              <a:t>Lots of variations on a basic model (OU)</a:t>
            </a:r>
            <a:br>
              <a:rPr lang="en-US" altLang="en-US"/>
            </a:br>
            <a:endParaRPr lang="en-US" altLang="en-US"/>
          </a:p>
          <a:p>
            <a:pPr marL="0" indent="0">
              <a:buNone/>
            </a:pPr>
            <a:r>
              <a:rPr lang="en-US" altLang="en-US"/>
              <a:t>Models where everything vary -&gt; Probably too complicated to fit to real data!</a:t>
            </a:r>
            <a:br>
              <a:rPr lang="en-US" altLang="en-US"/>
            </a:br>
            <a:endParaRPr lang="en-US" altLang="en-US"/>
          </a:p>
          <a:p>
            <a:pPr marL="0" indent="0">
              <a:buNone/>
            </a:pPr>
            <a:r>
              <a:rPr lang="en-US" altLang="en-US"/>
              <a:t>How you can simplify the model with what you KNOW.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Choose software that tests YOUR hypothesis and lets you incorporate YOUR knowledge</a:t>
            </a: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365125"/>
            <a:ext cx="8841105" cy="1325880"/>
          </a:xfrm>
        </p:spPr>
        <p:txBody>
          <a:bodyPr>
            <a:normAutofit fontScale="90000"/>
          </a:bodyPr>
          <a:p>
            <a:r>
              <a:rPr lang="en-US" altLang="en-US"/>
              <a:t>Similar models for Diversification: BAMM (Rabosky 2014)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1795" y="2164080"/>
            <a:ext cx="562673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80280" y="6464300"/>
            <a:ext cx="385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Rabosky et al. 2018, Nature</a:t>
            </a:r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0730" y="26035"/>
            <a:ext cx="5880735" cy="585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30" y="92710"/>
            <a:ext cx="3841750" cy="1325880"/>
          </a:xfrm>
        </p:spPr>
        <p:txBody>
          <a:bodyPr>
            <a:normAutofit/>
          </a:bodyPr>
          <a:p>
            <a:r>
              <a:rPr lang="en-US" altLang="en-US" sz="2800"/>
              <a:t>Shifts in Discrete Character Data: Hidden State Models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" y="3184525"/>
            <a:ext cx="3565525" cy="2374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5928995"/>
            <a:ext cx="6811645" cy="843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15" y="6391910"/>
            <a:ext cx="2925445" cy="3181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0570" y="2884170"/>
            <a:ext cx="5751195" cy="299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8255" y="128905"/>
            <a:ext cx="6430010" cy="521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5482590"/>
            <a:ext cx="6953250" cy="12261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A word about Ancestral State Reconstruction...</a:t>
            </a:r>
            <a:endParaRPr lang="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" y="584835"/>
            <a:ext cx="9147810" cy="1325880"/>
          </a:xfrm>
        </p:spPr>
        <p:txBody>
          <a:bodyPr>
            <a:noAutofit/>
          </a:bodyPr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588260"/>
            <a:ext cx="7237095" cy="2913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24940"/>
            <a:ext cx="7419340" cy="5378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3025" y="304800"/>
            <a:ext cx="91478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 panose="020B0604030602030204" charset="0"/>
                <a:ea typeface="Ubuntu" panose="020B0604030602030204" charset="0"/>
                <a:cs typeface="+mj-cs"/>
              </a:defRPr>
            </a:lvl1pPr>
          </a:lstStyle>
          <a:p>
            <a:r>
              <a:rPr lang="en-US" altLang="en-US"/>
              <a:t>Early Burst -&gt; </a:t>
            </a:r>
            <a:br>
              <a:rPr lang="en-US" altLang="en-US"/>
            </a:br>
            <a:r>
              <a:rPr lang="en-US" altLang="en-US"/>
              <a:t>		Brownian Motion -&gt;</a:t>
            </a:r>
            <a:br>
              <a:rPr lang="en-US" altLang="en-US"/>
            </a:br>
            <a:r>
              <a:rPr lang="en-US" altLang="en-US"/>
              <a:t>				Ornstein-Uhlenbeck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2332355"/>
            <a:ext cx="6325870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-351155"/>
            <a:ext cx="676211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0" y="1574800"/>
            <a:ext cx="7327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Why we must account for “measurement” error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590675"/>
            <a:ext cx="7515860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EB		BM		OU		WN</a:t>
            </a:r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41955" y="1877060"/>
            <a:ext cx="4687570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669790" y="1519555"/>
            <a:ext cx="314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24175" y="1530985"/>
            <a:ext cx="116141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</a:rPr>
              <a:t>∞</a:t>
            </a:r>
            <a:endParaRPr lang="en-US" altLang="en-US" sz="2400">
              <a:latin typeface="Ubuntu" panose="020B060403060203020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22695" y="1476375"/>
            <a:ext cx="11036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en-US" sz="2400">
                <a:latin typeface="Ubuntu" panose="020B0604030602030204" charset="0"/>
                <a:ea typeface="Ubuntu" panose="020B0604030602030204" charset="0"/>
                <a:cs typeface="Arial" panose="020B0604020202020204" pitchFamily="34" charset="0"/>
                <a:sym typeface="+mn-ea"/>
              </a:rPr>
              <a:t>∞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halflife=0</a:t>
            </a:r>
            <a:endParaRPr lang="en-US" altLang="en-US">
              <a:latin typeface="Arial" panose="020B0604020202020204" pitchFamily="34" charset="0"/>
              <a:ea typeface="Ubuntu" panose="020B060403060203020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2945" y="2507615"/>
            <a:ext cx="6902450" cy="3175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28650" y="255270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High phylogenetic signal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575300" y="2552700"/>
            <a:ext cx="248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 phylogenetic signal</a:t>
            </a:r>
            <a:endParaRPr lang="en-US" alt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2790" y="3274695"/>
            <a:ext cx="6881495" cy="6350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666355" y="2938145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ACDC model</a:t>
            </a:r>
            <a:endParaRPr lang="en-US" altLang="en-US"/>
          </a:p>
          <a:p>
            <a:r>
              <a:rPr lang="en-US" altLang="en-US"/>
              <a:t>(EB/OU)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72795" y="3315335"/>
            <a:ext cx="318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-</a:t>
            </a:r>
            <a:endParaRPr lang="en-US" altLang="en-US" sz="3200"/>
          </a:p>
        </p:txBody>
      </p:sp>
      <p:sp>
        <p:nvSpPr>
          <p:cNvPr id="15" name="Text Box 14"/>
          <p:cNvSpPr txBox="1"/>
          <p:nvPr/>
        </p:nvSpPr>
        <p:spPr>
          <a:xfrm>
            <a:off x="7233920" y="331533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+</a:t>
            </a:r>
            <a:endParaRPr lang="en-US" altLang="en-US" sz="32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24175" y="313245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66060" y="34861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</a:t>
            </a:r>
            <a:endParaRPr lang="en-US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941955" y="1736725"/>
            <a:ext cx="0" cy="292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495" y="392747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8900" y="493649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 rot="16200000">
            <a:off x="-366395" y="4330065"/>
            <a:ext cx="104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Contrast</a:t>
            </a:r>
            <a:endParaRPr lang="en-US" alt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22605" y="4134485"/>
            <a:ext cx="1398905" cy="90297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79465" y="3966845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939790" y="4114165"/>
            <a:ext cx="1459230" cy="96266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10740" y="3928110"/>
            <a:ext cx="1644015" cy="1226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14880" y="4546600"/>
            <a:ext cx="142938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1788795" y="491998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2" name="Text Box 31"/>
          <p:cNvSpPr txBox="1"/>
          <p:nvPr/>
        </p:nvSpPr>
        <p:spPr>
          <a:xfrm>
            <a:off x="5585460" y="4963160"/>
            <a:ext cx="22523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Root                         Tip</a:t>
            </a:r>
            <a:endParaRPr lang="en-US" altLang="en-US"/>
          </a:p>
          <a:p>
            <a:pPr algn="ctr"/>
            <a:r>
              <a:rPr lang="en-US" altLang="en-US"/>
              <a:t>Node age</a:t>
            </a:r>
            <a:endParaRPr lang="en-US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7614285" y="4257040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Node Height </a:t>
            </a:r>
            <a:endParaRPr lang="en-US" altLang="en-US"/>
          </a:p>
          <a:p>
            <a:r>
              <a:rPr lang="en-US" altLang="en-US"/>
              <a:t>test</a:t>
            </a:r>
            <a:endParaRPr lang="en-US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1307465" y="5741670"/>
            <a:ext cx="30372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/>
              <a:t>Measurement error +</a:t>
            </a:r>
            <a:endParaRPr lang="en-US" altLang="en-US" sz="2400"/>
          </a:p>
          <a:p>
            <a:r>
              <a:rPr lang="en-US" altLang="en-US" sz="2400"/>
              <a:t>“Biological error”</a:t>
            </a:r>
            <a:endParaRPr lang="en-US" altLang="en-US" sz="2400"/>
          </a:p>
        </p:txBody>
      </p:sp>
      <p:sp>
        <p:nvSpPr>
          <p:cNvPr id="35" name="Right Arrow 34"/>
          <p:cNvSpPr/>
          <p:nvPr/>
        </p:nvSpPr>
        <p:spPr>
          <a:xfrm>
            <a:off x="4540250" y="5636895"/>
            <a:ext cx="556260" cy="104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7650480" y="16605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OU models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6" grpId="0"/>
      <p:bldP spid="9" grpId="0"/>
      <p:bldP spid="10" grpId="0"/>
      <p:bldP spid="17" grpId="0"/>
      <p:bldP spid="15" grpId="0"/>
      <p:bldP spid="14" grpId="0"/>
      <p:bldP spid="13" grpId="0"/>
      <p:bldP spid="19" grpId="0" animBg="1"/>
      <p:bldP spid="20" grpId="0"/>
      <p:bldP spid="21" grpId="0"/>
      <p:bldP spid="23" grpId="0" animBg="1"/>
      <p:bldP spid="27" grpId="0" animBg="1"/>
      <p:bldP spid="31" grpId="0"/>
      <p:bldP spid="32" grpId="0"/>
      <p:bldP spid="33" grpId="0"/>
      <p:bldP spid="34" grpId="0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4357</Words>
  <Application>WPS Presentation</Application>
  <PresentationFormat>Widescreen</PresentationFormat>
  <Paragraphs>353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7" baseType="lpstr">
      <vt:lpstr>Arial</vt:lpstr>
      <vt:lpstr>SimSun</vt:lpstr>
      <vt:lpstr>Wingdings</vt:lpstr>
      <vt:lpstr>Ubuntu</vt:lpstr>
      <vt:lpstr>微软雅黑</vt:lpstr>
      <vt:lpstr>Arial Unicode MS</vt:lpstr>
      <vt:lpstr>Calibri</vt:lpstr>
      <vt:lpstr>Trebuchet MS</vt:lpstr>
      <vt:lpstr>Calibri</vt:lpstr>
      <vt:lpstr>Aharoni</vt:lpstr>
      <vt:lpstr>Calisto MT</vt:lpstr>
      <vt:lpstr>Minion Pro Cond</vt:lpstr>
      <vt:lpstr>Minion Pro Cond</vt:lpstr>
      <vt:lpstr>Gubbi</vt:lpstr>
      <vt:lpstr>Cambria Math</vt:lpstr>
      <vt:lpstr>DejaVu Math TeX Gyre</vt:lpstr>
      <vt:lpstr>MT Extra</vt:lpstr>
      <vt:lpstr>Times New Roman</vt:lpstr>
      <vt:lpstr>方正宋体S-超大字符集</vt:lpstr>
      <vt:lpstr>Office Theme</vt:lpstr>
      <vt:lpstr>Modeling adaptive evolution</vt:lpstr>
      <vt:lpstr>AC/DC model</vt:lpstr>
      <vt:lpstr>Early Burst -&gt;  		Brownian Motion -&gt; 				Ornstein-Uhlenbeck</vt:lpstr>
      <vt:lpstr>Early Burst -&gt;  		Brownian Motion -&gt; 				Ornstein-Uhlenbeck</vt:lpstr>
      <vt:lpstr>PowerPoint 演示文稿</vt:lpstr>
      <vt:lpstr>PowerPoint 演示文稿</vt:lpstr>
      <vt:lpstr>PowerPoint 演示文稿</vt:lpstr>
      <vt:lpstr>Why we must account for “measurement” error</vt:lpstr>
      <vt:lpstr>EB		BM		OU		WN</vt:lpstr>
      <vt:lpstr>PGLS + OU : Not a full OU model</vt:lpstr>
      <vt:lpstr>Finding evolutionary shifts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Like phylogenetic models, lots of PCMs devoted to heterogeneity in the tempo &amp; mode of evolution</vt:lpstr>
      <vt:lpstr>PowerPoint 演示文稿</vt:lpstr>
      <vt:lpstr>PowerPoint 演示文稿</vt:lpstr>
      <vt:lpstr>Lizard functional morphology</vt:lpstr>
      <vt:lpstr>Uyeda &amp; Harmon 2014</vt:lpstr>
      <vt:lpstr>PowerPoint 演示文稿</vt:lpstr>
      <vt:lpstr>PowerPoint 演示文稿</vt:lpstr>
      <vt:lpstr>PowerPoint 演示文稿</vt:lpstr>
      <vt:lpstr>Shifts in Fossil Data: Unique Opportunities</vt:lpstr>
      <vt:lpstr>PowerPoint 演示文稿</vt:lpstr>
      <vt:lpstr>Hunt, Bell &amp; Travis 2007</vt:lpstr>
      <vt:lpstr>Strength of OU models: It looks like evolution! Parameters (could potentially) have biological meaning!    Weaknesses: Statistical “bad dog”. Without constraints, can behave wildly.  </vt:lpstr>
      <vt:lpstr>But what if the optimum doesn't have discrete shifts?   What if it moves continuously?</vt:lpstr>
      <vt:lpstr>SLOUCH  (Hansen, Pienaar &amp; Orzack 2008)</vt:lpstr>
      <vt:lpstr>PowerPoint 演示文稿</vt:lpstr>
      <vt:lpstr> </vt:lpstr>
      <vt:lpstr>Overwhelmed? Take-home:</vt:lpstr>
      <vt:lpstr>Similar models for Diversification: BAMM (Rabosky 2014)</vt:lpstr>
      <vt:lpstr>Shifts in Discrete Character Data: Hidden State Models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adaptive evolution</dc:title>
  <dc:creator>juyeda</dc:creator>
  <cp:lastModifiedBy>juyeda</cp:lastModifiedBy>
  <cp:revision>14</cp:revision>
  <dcterms:created xsi:type="dcterms:W3CDTF">2020-10-29T03:01:56Z</dcterms:created>
  <dcterms:modified xsi:type="dcterms:W3CDTF">2020-10-29T03:01:56Z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